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4"/>
  </p:sldMasterIdLst>
  <p:notesMasterIdLst>
    <p:notesMasterId r:id="rId21"/>
  </p:notesMasterIdLst>
  <p:handoutMasterIdLst>
    <p:handoutMasterId r:id="rId22"/>
  </p:handoutMasterIdLst>
  <p:sldIdLst>
    <p:sldId id="264" r:id="rId5"/>
    <p:sldId id="260" r:id="rId6"/>
    <p:sldId id="266" r:id="rId7"/>
    <p:sldId id="267" r:id="rId8"/>
    <p:sldId id="268" r:id="rId9"/>
    <p:sldId id="273" r:id="rId10"/>
    <p:sldId id="269" r:id="rId11"/>
    <p:sldId id="270" r:id="rId12"/>
    <p:sldId id="272" r:id="rId13"/>
    <p:sldId id="271" r:id="rId14"/>
    <p:sldId id="275" r:id="rId15"/>
    <p:sldId id="277" r:id="rId16"/>
    <p:sldId id="278" r:id="rId17"/>
    <p:sldId id="274" r:id="rId18"/>
    <p:sldId id="276" r:id="rId19"/>
    <p:sldId id="26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1330" y="499"/>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1642"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18/5/colors/Iconchunking_neutralicon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dgm:fillClrLst>
    <dgm:linClrLst meth="repeat">
      <a:schemeClr val="lt1">
        <a:alpha val="0"/>
      </a:schemeClr>
    </dgm:linClrLst>
    <dgm:effectClrLst/>
    <dgm:txLinClrLst/>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0C64AD-A702-42D9-8C27-1A73F4995E3A}" type="doc">
      <dgm:prSet loTypeId="urn:microsoft.com/office/officeart/2018/5/layout/IconCircleLabelList" loCatId="icon" qsTypeId="urn:microsoft.com/office/officeart/2005/8/quickstyle/simple1" qsCatId="simple" csTypeId="urn:microsoft.com/office/officeart/2018/5/colors/Iconchunking_neutralicon_accent1_2" csCatId="accent1" phldr="1"/>
      <dgm:spPr/>
      <dgm:t>
        <a:bodyPr/>
        <a:lstStyle/>
        <a:p>
          <a:endParaRPr lang="en-US"/>
        </a:p>
      </dgm:t>
    </dgm:pt>
    <dgm:pt modelId="{08A4D3A2-CEEB-4E25-83B1-BA2A46CA8CDC}">
      <dgm:prSet/>
      <dgm:spPr/>
      <dgm:t>
        <a:bodyPr/>
        <a:lstStyle/>
        <a:p>
          <a:pPr>
            <a:lnSpc>
              <a:spcPct val="100000"/>
            </a:lnSpc>
            <a:defRPr cap="all"/>
          </a:pPr>
          <a:r>
            <a:rPr lang="en-US" dirty="0"/>
            <a:t>Lorem ipsum dolor</a:t>
          </a:r>
        </a:p>
      </dgm:t>
    </dgm:pt>
    <dgm:pt modelId="{17ED7668-C7A2-411B-828D-708070FCAAC6}" type="parTrans" cxnId="{A6FB641B-0AF5-4ECD-BDDE-D85490EE8EF9}">
      <dgm:prSet/>
      <dgm:spPr/>
      <dgm:t>
        <a:bodyPr/>
        <a:lstStyle/>
        <a:p>
          <a:endParaRPr lang="en-US"/>
        </a:p>
      </dgm:t>
    </dgm:pt>
    <dgm:pt modelId="{9C7AE053-0AB0-457B-A930-61DA08D3F62C}" type="sibTrans" cxnId="{A6FB641B-0AF5-4ECD-BDDE-D85490EE8EF9}">
      <dgm:prSet/>
      <dgm:spPr/>
      <dgm:t>
        <a:bodyPr/>
        <a:lstStyle/>
        <a:p>
          <a:endParaRPr lang="en-US"/>
        </a:p>
      </dgm:t>
    </dgm:pt>
    <dgm:pt modelId="{1B33FB5C-F9BA-4278-8A24-45DFD21B3220}">
      <dgm:prSet/>
      <dgm:spPr/>
      <dgm:t>
        <a:bodyPr/>
        <a:lstStyle/>
        <a:p>
          <a:pPr>
            <a:lnSpc>
              <a:spcPct val="100000"/>
            </a:lnSpc>
            <a:defRPr cap="all"/>
          </a:pPr>
          <a:r>
            <a:rPr lang="en-US" dirty="0"/>
            <a:t>Lorem ipsum dolor</a:t>
          </a:r>
        </a:p>
      </dgm:t>
    </dgm:pt>
    <dgm:pt modelId="{787EC892-6682-48CB-884E-635396D44445}" type="parTrans" cxnId="{92BEB2E0-945D-4A01-BA22-6818F7C00303}">
      <dgm:prSet/>
      <dgm:spPr/>
      <dgm:t>
        <a:bodyPr/>
        <a:lstStyle/>
        <a:p>
          <a:endParaRPr lang="en-US"/>
        </a:p>
      </dgm:t>
    </dgm:pt>
    <dgm:pt modelId="{60A74963-9A97-419B-9B78-5CD81A79AF8F}" type="sibTrans" cxnId="{92BEB2E0-945D-4A01-BA22-6818F7C00303}">
      <dgm:prSet/>
      <dgm:spPr/>
      <dgm:t>
        <a:bodyPr/>
        <a:lstStyle/>
        <a:p>
          <a:endParaRPr lang="en-US"/>
        </a:p>
      </dgm:t>
    </dgm:pt>
    <dgm:pt modelId="{17D3A00E-1F7D-4191-9AEE-C43CFFF64414}">
      <dgm:prSet/>
      <dgm:spPr/>
      <dgm:t>
        <a:bodyPr/>
        <a:lstStyle/>
        <a:p>
          <a:pPr>
            <a:lnSpc>
              <a:spcPct val="100000"/>
            </a:lnSpc>
            <a:defRPr cap="all"/>
          </a:pPr>
          <a:r>
            <a:rPr lang="en-US" dirty="0"/>
            <a:t>Lorem ipsum dolor</a:t>
          </a:r>
        </a:p>
      </dgm:t>
    </dgm:pt>
    <dgm:pt modelId="{010BCCCA-CB37-419A-B6D2-4F1AC86F8DC9}" type="sibTrans" cxnId="{6F0B2606-4A67-4D1D-AFA4-BD3298A6CA57}">
      <dgm:prSet/>
      <dgm:spPr/>
      <dgm:t>
        <a:bodyPr/>
        <a:lstStyle/>
        <a:p>
          <a:endParaRPr lang="en-US"/>
        </a:p>
      </dgm:t>
    </dgm:pt>
    <dgm:pt modelId="{31069C98-277C-41E3-A9FC-F99C462FB40B}" type="parTrans" cxnId="{6F0B2606-4A67-4D1D-AFA4-BD3298A6CA57}">
      <dgm:prSet/>
      <dgm:spPr/>
      <dgm:t>
        <a:bodyPr/>
        <a:lstStyle/>
        <a:p>
          <a:endParaRPr lang="en-US"/>
        </a:p>
      </dgm:t>
    </dgm:pt>
    <dgm:pt modelId="{84CC74DF-A3E9-428E-99CB-C4C8FDB85C7B}" type="pres">
      <dgm:prSet presAssocID="{6E0C64AD-A702-42D9-8C27-1A73F4995E3A}" presName="root" presStyleCnt="0">
        <dgm:presLayoutVars>
          <dgm:dir/>
          <dgm:resizeHandles val="exact"/>
        </dgm:presLayoutVars>
      </dgm:prSet>
      <dgm:spPr/>
    </dgm:pt>
    <dgm:pt modelId="{10F9D520-2468-4F92-9FB5-0C3C7B80D0C7}" type="pres">
      <dgm:prSet presAssocID="{08A4D3A2-CEEB-4E25-83B1-BA2A46CA8CDC}" presName="compNode" presStyleCnt="0"/>
      <dgm:spPr/>
    </dgm:pt>
    <dgm:pt modelId="{CCA632C9-3557-4881-8320-4CC3B08F97B9}" type="pres">
      <dgm:prSet presAssocID="{08A4D3A2-CEEB-4E25-83B1-BA2A46CA8CDC}" presName="iconBgRect" presStyleLbl="bgShp" presStyleIdx="0" presStyleCnt="3"/>
      <dgm:spPr/>
    </dgm:pt>
    <dgm:pt modelId="{A42CA7D0-F69E-48C6-9DF0-6E5B3AE4CFFF}" type="pres">
      <dgm:prSet presAssocID="{08A4D3A2-CEEB-4E25-83B1-BA2A46CA8CD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Medical"/>
        </a:ext>
      </dgm:extLst>
    </dgm:pt>
    <dgm:pt modelId="{EFECFA41-63C0-4C5B-8FA7-1F58B78C4721}" type="pres">
      <dgm:prSet presAssocID="{08A4D3A2-CEEB-4E25-83B1-BA2A46CA8CDC}" presName="spaceRect" presStyleCnt="0"/>
      <dgm:spPr/>
    </dgm:pt>
    <dgm:pt modelId="{2AF75701-CB1B-48CE-AFB4-BA116AC537BC}" type="pres">
      <dgm:prSet presAssocID="{08A4D3A2-CEEB-4E25-83B1-BA2A46CA8CDC}" presName="textRect" presStyleLbl="revTx" presStyleIdx="0" presStyleCnt="3">
        <dgm:presLayoutVars>
          <dgm:chMax val="1"/>
          <dgm:chPref val="1"/>
        </dgm:presLayoutVars>
      </dgm:prSet>
      <dgm:spPr/>
    </dgm:pt>
    <dgm:pt modelId="{E49201F0-13EB-4ED5-A727-98872C32D5F3}" type="pres">
      <dgm:prSet presAssocID="{9C7AE053-0AB0-457B-A930-61DA08D3F62C}" presName="sibTrans" presStyleCnt="0"/>
      <dgm:spPr/>
    </dgm:pt>
    <dgm:pt modelId="{FCACA5C1-0B53-4251-B311-0B34610EBB62}" type="pres">
      <dgm:prSet presAssocID="{17D3A00E-1F7D-4191-9AEE-C43CFFF64414}" presName="compNode" presStyleCnt="0"/>
      <dgm:spPr/>
    </dgm:pt>
    <dgm:pt modelId="{8FF1935C-6D71-4ED8-84A9-7BD0878A2214}" type="pres">
      <dgm:prSet presAssocID="{17D3A00E-1F7D-4191-9AEE-C43CFFF64414}" presName="iconBgRect" presStyleLbl="bgShp" presStyleIdx="1" presStyleCnt="3"/>
      <dgm:spPr/>
    </dgm:pt>
    <dgm:pt modelId="{246B43D7-FE04-4B7B-9B25-378E58D4256B}" type="pres">
      <dgm:prSet presAssocID="{17D3A00E-1F7D-4191-9AEE-C43CFFF6441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First aid kit"/>
        </a:ext>
      </dgm:extLst>
    </dgm:pt>
    <dgm:pt modelId="{93DCC901-48BA-4914-B7BE-F53B1680F025}" type="pres">
      <dgm:prSet presAssocID="{17D3A00E-1F7D-4191-9AEE-C43CFFF64414}" presName="spaceRect" presStyleCnt="0"/>
      <dgm:spPr/>
    </dgm:pt>
    <dgm:pt modelId="{BE6334F4-C5C9-4D51-AE07-B1421AC65735}" type="pres">
      <dgm:prSet presAssocID="{17D3A00E-1F7D-4191-9AEE-C43CFFF64414}" presName="textRect" presStyleLbl="revTx" presStyleIdx="1" presStyleCnt="3">
        <dgm:presLayoutVars>
          <dgm:chMax val="1"/>
          <dgm:chPref val="1"/>
        </dgm:presLayoutVars>
      </dgm:prSet>
      <dgm:spPr/>
    </dgm:pt>
    <dgm:pt modelId="{CDBBCDC1-A21C-4650-92F9-4AF449B429E8}" type="pres">
      <dgm:prSet presAssocID="{010BCCCA-CB37-419A-B6D2-4F1AC86F8DC9}" presName="sibTrans" presStyleCnt="0"/>
      <dgm:spPr/>
    </dgm:pt>
    <dgm:pt modelId="{9CE36B14-D910-4AA3-8C8F-4F2F304083E6}" type="pres">
      <dgm:prSet presAssocID="{1B33FB5C-F9BA-4278-8A24-45DFD21B3220}" presName="compNode" presStyleCnt="0"/>
      <dgm:spPr/>
    </dgm:pt>
    <dgm:pt modelId="{24E57220-B583-40A5-AA12-472355D13E7B}" type="pres">
      <dgm:prSet presAssocID="{1B33FB5C-F9BA-4278-8A24-45DFD21B3220}" presName="iconBgRect" presStyleLbl="bgShp" presStyleIdx="2" presStyleCnt="3"/>
      <dgm:spPr/>
    </dgm:pt>
    <dgm:pt modelId="{98921DC4-FFE1-45EA-BF88-1499985E9F26}" type="pres">
      <dgm:prSet presAssocID="{1B33FB5C-F9BA-4278-8A24-45DFD21B322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DNA"/>
        </a:ext>
      </dgm:extLst>
    </dgm:pt>
    <dgm:pt modelId="{033E2203-86E9-4A3E-B27D-47838D8B9054}" type="pres">
      <dgm:prSet presAssocID="{1B33FB5C-F9BA-4278-8A24-45DFD21B3220}" presName="spaceRect" presStyleCnt="0"/>
      <dgm:spPr/>
    </dgm:pt>
    <dgm:pt modelId="{AC00C54C-DBE5-4D90-AC5B-F114DBA42609}" type="pres">
      <dgm:prSet presAssocID="{1B33FB5C-F9BA-4278-8A24-45DFD21B3220}" presName="textRect" presStyleLbl="revTx" presStyleIdx="2" presStyleCnt="3">
        <dgm:presLayoutVars>
          <dgm:chMax val="1"/>
          <dgm:chPref val="1"/>
        </dgm:presLayoutVars>
      </dgm:prSet>
      <dgm:spPr/>
    </dgm:pt>
  </dgm:ptLst>
  <dgm:cxnLst>
    <dgm:cxn modelId="{6F0B2606-4A67-4D1D-AFA4-BD3298A6CA57}" srcId="{6E0C64AD-A702-42D9-8C27-1A73F4995E3A}" destId="{17D3A00E-1F7D-4191-9AEE-C43CFFF64414}" srcOrd="1" destOrd="0" parTransId="{31069C98-277C-41E3-A9FC-F99C462FB40B}" sibTransId="{010BCCCA-CB37-419A-B6D2-4F1AC86F8DC9}"/>
    <dgm:cxn modelId="{A6FB641B-0AF5-4ECD-BDDE-D85490EE8EF9}" srcId="{6E0C64AD-A702-42D9-8C27-1A73F4995E3A}" destId="{08A4D3A2-CEEB-4E25-83B1-BA2A46CA8CDC}" srcOrd="0" destOrd="0" parTransId="{17ED7668-C7A2-411B-828D-708070FCAAC6}" sibTransId="{9C7AE053-0AB0-457B-A930-61DA08D3F62C}"/>
    <dgm:cxn modelId="{5EA56C6B-0A4B-4E49-995A-5C684A2D7318}" type="presOf" srcId="{08A4D3A2-CEEB-4E25-83B1-BA2A46CA8CDC}" destId="{2AF75701-CB1B-48CE-AFB4-BA116AC537BC}" srcOrd="0" destOrd="0" presId="urn:microsoft.com/office/officeart/2018/5/layout/IconCircleLabelList"/>
    <dgm:cxn modelId="{2E075DA5-5F53-4C3F-9617-DF98BB7B7B09}" type="presOf" srcId="{1B33FB5C-F9BA-4278-8A24-45DFD21B3220}" destId="{AC00C54C-DBE5-4D90-AC5B-F114DBA42609}" srcOrd="0" destOrd="0" presId="urn:microsoft.com/office/officeart/2018/5/layout/IconCircleLabelList"/>
    <dgm:cxn modelId="{3324A3B7-1DEF-4A91-9EB1-19F859A35951}" type="presOf" srcId="{6E0C64AD-A702-42D9-8C27-1A73F4995E3A}" destId="{84CC74DF-A3E9-428E-99CB-C4C8FDB85C7B}" srcOrd="0" destOrd="0" presId="urn:microsoft.com/office/officeart/2018/5/layout/IconCircleLabelList"/>
    <dgm:cxn modelId="{92BEB2E0-945D-4A01-BA22-6818F7C00303}" srcId="{6E0C64AD-A702-42D9-8C27-1A73F4995E3A}" destId="{1B33FB5C-F9BA-4278-8A24-45DFD21B3220}" srcOrd="2" destOrd="0" parTransId="{787EC892-6682-48CB-884E-635396D44445}" sibTransId="{60A74963-9A97-419B-9B78-5CD81A79AF8F}"/>
    <dgm:cxn modelId="{EDAF9AF1-CC96-493D-B8F7-3B0D38E1020D}" type="presOf" srcId="{17D3A00E-1F7D-4191-9AEE-C43CFFF64414}" destId="{BE6334F4-C5C9-4D51-AE07-B1421AC65735}" srcOrd="0" destOrd="0" presId="urn:microsoft.com/office/officeart/2018/5/layout/IconCircleLabelList"/>
    <dgm:cxn modelId="{87CC4A0D-AF2C-4960-9E60-D5C103E4F128}" type="presParOf" srcId="{84CC74DF-A3E9-428E-99CB-C4C8FDB85C7B}" destId="{10F9D520-2468-4F92-9FB5-0C3C7B80D0C7}" srcOrd="0" destOrd="0" presId="urn:microsoft.com/office/officeart/2018/5/layout/IconCircleLabelList"/>
    <dgm:cxn modelId="{4FE8B040-9E40-48FE-A1EB-AD5A44EB820F}" type="presParOf" srcId="{10F9D520-2468-4F92-9FB5-0C3C7B80D0C7}" destId="{CCA632C9-3557-4881-8320-4CC3B08F97B9}" srcOrd="0" destOrd="0" presId="urn:microsoft.com/office/officeart/2018/5/layout/IconCircleLabelList"/>
    <dgm:cxn modelId="{9446D564-5A28-4E0A-B6FB-DAE158A2C8D0}" type="presParOf" srcId="{10F9D520-2468-4F92-9FB5-0C3C7B80D0C7}" destId="{A42CA7D0-F69E-48C6-9DF0-6E5B3AE4CFFF}" srcOrd="1" destOrd="0" presId="urn:microsoft.com/office/officeart/2018/5/layout/IconCircleLabelList"/>
    <dgm:cxn modelId="{43A717A6-2623-43B3-B2C3-1D11C68CFA1F}" type="presParOf" srcId="{10F9D520-2468-4F92-9FB5-0C3C7B80D0C7}" destId="{EFECFA41-63C0-4C5B-8FA7-1F58B78C4721}" srcOrd="2" destOrd="0" presId="urn:microsoft.com/office/officeart/2018/5/layout/IconCircleLabelList"/>
    <dgm:cxn modelId="{35468840-EC32-432A-9A41-0FA220350DF4}" type="presParOf" srcId="{10F9D520-2468-4F92-9FB5-0C3C7B80D0C7}" destId="{2AF75701-CB1B-48CE-AFB4-BA116AC537BC}" srcOrd="3" destOrd="0" presId="urn:microsoft.com/office/officeart/2018/5/layout/IconCircleLabelList"/>
    <dgm:cxn modelId="{19929F74-A493-45EC-9C6C-E5ADAE260C1E}" type="presParOf" srcId="{84CC74DF-A3E9-428E-99CB-C4C8FDB85C7B}" destId="{E49201F0-13EB-4ED5-A727-98872C32D5F3}" srcOrd="1" destOrd="0" presId="urn:microsoft.com/office/officeart/2018/5/layout/IconCircleLabelList"/>
    <dgm:cxn modelId="{ABDCE141-C31E-4A23-BE00-4240202561EC}" type="presParOf" srcId="{84CC74DF-A3E9-428E-99CB-C4C8FDB85C7B}" destId="{FCACA5C1-0B53-4251-B311-0B34610EBB62}" srcOrd="2" destOrd="0" presId="urn:microsoft.com/office/officeart/2018/5/layout/IconCircleLabelList"/>
    <dgm:cxn modelId="{9DD59746-BF8D-469B-9C86-3494D796F035}" type="presParOf" srcId="{FCACA5C1-0B53-4251-B311-0B34610EBB62}" destId="{8FF1935C-6D71-4ED8-84A9-7BD0878A2214}" srcOrd="0" destOrd="0" presId="urn:microsoft.com/office/officeart/2018/5/layout/IconCircleLabelList"/>
    <dgm:cxn modelId="{324C4915-A0FA-479E-B80E-F3611E791BF3}" type="presParOf" srcId="{FCACA5C1-0B53-4251-B311-0B34610EBB62}" destId="{246B43D7-FE04-4B7B-9B25-378E58D4256B}" srcOrd="1" destOrd="0" presId="urn:microsoft.com/office/officeart/2018/5/layout/IconCircleLabelList"/>
    <dgm:cxn modelId="{0E12A325-9B70-4706-A69A-474286E053FA}" type="presParOf" srcId="{FCACA5C1-0B53-4251-B311-0B34610EBB62}" destId="{93DCC901-48BA-4914-B7BE-F53B1680F025}" srcOrd="2" destOrd="0" presId="urn:microsoft.com/office/officeart/2018/5/layout/IconCircleLabelList"/>
    <dgm:cxn modelId="{943738F2-98AC-4260-BC58-E293A107F112}" type="presParOf" srcId="{FCACA5C1-0B53-4251-B311-0B34610EBB62}" destId="{BE6334F4-C5C9-4D51-AE07-B1421AC65735}" srcOrd="3" destOrd="0" presId="urn:microsoft.com/office/officeart/2018/5/layout/IconCircleLabelList"/>
    <dgm:cxn modelId="{993C64F8-B91F-4640-A079-B326D8580784}" type="presParOf" srcId="{84CC74DF-A3E9-428E-99CB-C4C8FDB85C7B}" destId="{CDBBCDC1-A21C-4650-92F9-4AF449B429E8}" srcOrd="3" destOrd="0" presId="urn:microsoft.com/office/officeart/2018/5/layout/IconCircleLabelList"/>
    <dgm:cxn modelId="{BA1EEE02-11A6-422D-BCBC-46E3147333B1}" type="presParOf" srcId="{84CC74DF-A3E9-428E-99CB-C4C8FDB85C7B}" destId="{9CE36B14-D910-4AA3-8C8F-4F2F304083E6}" srcOrd="4" destOrd="0" presId="urn:microsoft.com/office/officeart/2018/5/layout/IconCircleLabelList"/>
    <dgm:cxn modelId="{C2D90B3A-6526-4F93-8377-12DB36620C5A}" type="presParOf" srcId="{9CE36B14-D910-4AA3-8C8F-4F2F304083E6}" destId="{24E57220-B583-40A5-AA12-472355D13E7B}" srcOrd="0" destOrd="0" presId="urn:microsoft.com/office/officeart/2018/5/layout/IconCircleLabelList"/>
    <dgm:cxn modelId="{604EB832-B055-4AB9-B22F-07CCD97B3FC3}" type="presParOf" srcId="{9CE36B14-D910-4AA3-8C8F-4F2F304083E6}" destId="{98921DC4-FFE1-45EA-BF88-1499985E9F26}" srcOrd="1" destOrd="0" presId="urn:microsoft.com/office/officeart/2018/5/layout/IconCircleLabelList"/>
    <dgm:cxn modelId="{3CFF6985-2FE8-45AD-88F1-03E143863200}" type="presParOf" srcId="{9CE36B14-D910-4AA3-8C8F-4F2F304083E6}" destId="{033E2203-86E9-4A3E-B27D-47838D8B9054}" srcOrd="2" destOrd="0" presId="urn:microsoft.com/office/officeart/2018/5/layout/IconCircleLabelList"/>
    <dgm:cxn modelId="{CC0FB51F-A5B5-4ED9-B842-862EBF42C5AD}" type="presParOf" srcId="{9CE36B14-D910-4AA3-8C8F-4F2F304083E6}" destId="{AC00C54C-DBE5-4D90-AC5B-F114DBA42609}"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A632C9-3557-4881-8320-4CC3B08F97B9}">
      <dsp:nvSpPr>
        <dsp:cNvPr id="0" name=""/>
        <dsp:cNvSpPr/>
      </dsp:nvSpPr>
      <dsp:spPr>
        <a:xfrm>
          <a:off x="450883" y="1261162"/>
          <a:ext cx="1406812" cy="1406812"/>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42CA7D0-F69E-48C6-9DF0-6E5B3AE4CFFF}">
      <dsp:nvSpPr>
        <dsp:cNvPr id="0" name=""/>
        <dsp:cNvSpPr/>
      </dsp:nvSpPr>
      <dsp:spPr>
        <a:xfrm>
          <a:off x="750695" y="1560974"/>
          <a:ext cx="807187" cy="807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AF75701-CB1B-48CE-AFB4-BA116AC537BC}">
      <dsp:nvSpPr>
        <dsp:cNvPr id="0" name=""/>
        <dsp:cNvSpPr/>
      </dsp:nvSpPr>
      <dsp:spPr>
        <a:xfrm>
          <a:off x="1164" y="3106162"/>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dirty="0"/>
            <a:t>Lorem ipsum dolor</a:t>
          </a:r>
        </a:p>
      </dsp:txBody>
      <dsp:txXfrm>
        <a:off x="1164" y="3106162"/>
        <a:ext cx="2306250" cy="720000"/>
      </dsp:txXfrm>
    </dsp:sp>
    <dsp:sp modelId="{8FF1935C-6D71-4ED8-84A9-7BD0878A2214}">
      <dsp:nvSpPr>
        <dsp:cNvPr id="0" name=""/>
        <dsp:cNvSpPr/>
      </dsp:nvSpPr>
      <dsp:spPr>
        <a:xfrm>
          <a:off x="3160727" y="1261162"/>
          <a:ext cx="1406812" cy="1406812"/>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46B43D7-FE04-4B7B-9B25-378E58D4256B}">
      <dsp:nvSpPr>
        <dsp:cNvPr id="0" name=""/>
        <dsp:cNvSpPr/>
      </dsp:nvSpPr>
      <dsp:spPr>
        <a:xfrm>
          <a:off x="3460539" y="1560974"/>
          <a:ext cx="807187" cy="807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E6334F4-C5C9-4D51-AE07-B1421AC65735}">
      <dsp:nvSpPr>
        <dsp:cNvPr id="0" name=""/>
        <dsp:cNvSpPr/>
      </dsp:nvSpPr>
      <dsp:spPr>
        <a:xfrm>
          <a:off x="2711008" y="3106162"/>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dirty="0"/>
            <a:t>Lorem ipsum dolor</a:t>
          </a:r>
        </a:p>
      </dsp:txBody>
      <dsp:txXfrm>
        <a:off x="2711008" y="3106162"/>
        <a:ext cx="2306250" cy="720000"/>
      </dsp:txXfrm>
    </dsp:sp>
    <dsp:sp modelId="{24E57220-B583-40A5-AA12-472355D13E7B}">
      <dsp:nvSpPr>
        <dsp:cNvPr id="0" name=""/>
        <dsp:cNvSpPr/>
      </dsp:nvSpPr>
      <dsp:spPr>
        <a:xfrm>
          <a:off x="5870571" y="1261162"/>
          <a:ext cx="1406812" cy="1406812"/>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921DC4-FFE1-45EA-BF88-1499985E9F26}">
      <dsp:nvSpPr>
        <dsp:cNvPr id="0" name=""/>
        <dsp:cNvSpPr/>
      </dsp:nvSpPr>
      <dsp:spPr>
        <a:xfrm>
          <a:off x="6170383" y="1560974"/>
          <a:ext cx="807187" cy="807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C00C54C-DBE5-4D90-AC5B-F114DBA42609}">
      <dsp:nvSpPr>
        <dsp:cNvPr id="0" name=""/>
        <dsp:cNvSpPr/>
      </dsp:nvSpPr>
      <dsp:spPr>
        <a:xfrm>
          <a:off x="5420852" y="3106162"/>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dirty="0"/>
            <a:t>Lorem ipsum dolor</a:t>
          </a:r>
        </a:p>
      </dsp:txBody>
      <dsp:txXfrm>
        <a:off x="5420852" y="3106162"/>
        <a:ext cx="2306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t>7/19/2023</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3.sv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t>7/19/2023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661507-A533-4F2E-B984-305D4E4F5CE4}" type="datetime1">
              <a:rPr lang="en-US" smtClean="0"/>
              <a:t>7/19/2023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34DDD7-3FE8-4583-81CB-632D5267A8B4}" type="datetime1">
              <a:rPr lang="en-US" smtClean="0"/>
              <a:t>7/19/2023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A22273-1190-47FC-BA5A-981185797AF1}" type="datetime1">
              <a:rPr lang="en-US" smtClean="0"/>
              <a:t>7/19/2023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1FBB71-6DE2-4937-8AEC-8B1AE0DB59CF}" type="datetime1">
              <a:rPr lang="en-US" smtClean="0"/>
              <a:t>7/19/2023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83ADD7-A3CC-46CA-B4EE-B20DC19C65C4}" type="datetime1">
              <a:rPr lang="en-US" smtClean="0"/>
              <a:t>7/19/2023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C6B7653-8290-49FD-9716-A2C1CB6DA8FD}" type="datetime1">
              <a:rPr lang="en-US" smtClean="0"/>
              <a:t>7/19/2023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65FF2AA5-9729-4046-B4EA-C2E953FA8206}" type="datetime1">
              <a:rPr lang="en-US" smtClean="0"/>
              <a:t>7/19/2023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E207096B-8B9A-4F98-8A4A-7B031A299951}" type="datetime1">
              <a:rPr lang="en-US" smtClean="0"/>
              <a:t>7/19/2023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8858B70-756A-47BE-81CE-FA952E7560EC}" type="datetime1">
              <a:rPr lang="en-US" smtClean="0"/>
              <a:t>7/19/2023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10D19E4-4707-4D4C-84BE-F88B0E767A80}" type="datetime1">
              <a:rPr lang="en-US" smtClean="0"/>
              <a:t>7/19/2023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B5A93A0-19E1-47AC-8700-509B6BECB2CF}" type="datetime1">
              <a:rPr lang="en-US" smtClean="0"/>
              <a:t>7/19/2023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13CA45DD-0F6B-4F7F-AE06-73BBDCC76E66}" type="datetime1">
              <a:rPr lang="en-US" smtClean="0"/>
              <a:t>7/19/2023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2"/>
          <a:srcRect t="2926" r="9092" b="20447"/>
          <a:stretch/>
        </p:blipFill>
        <p:spPr>
          <a:xfrm>
            <a:off x="10980" y="0"/>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643467" y="1298448"/>
            <a:ext cx="3685070" cy="3255264"/>
          </a:xfrm>
        </p:spPr>
        <p:txBody>
          <a:bodyPr>
            <a:normAutofit/>
          </a:bodyPr>
          <a:lstStyle/>
          <a:p>
            <a:r>
              <a:rPr lang="en-US" sz="4400" dirty="0" err="1"/>
              <a:t>Abonents</a:t>
            </a:r>
            <a:r>
              <a:rPr lang="en-US" sz="4400" dirty="0"/>
              <a:t>’ churn prediction</a:t>
            </a:r>
          </a:p>
        </p:txBody>
      </p:sp>
      <p:sp>
        <p:nvSpPr>
          <p:cNvPr id="3" name="Subtitle 2">
            <a:extLst>
              <a:ext uri="{FF2B5EF4-FFF2-40B4-BE49-F238E27FC236}">
                <a16:creationId xmlns:a16="http://schemas.microsoft.com/office/drawing/2014/main" id="{7721F547-2086-4D47-BB8F-44FA940064BE}"/>
              </a:ext>
            </a:extLst>
          </p:cNvPr>
          <p:cNvSpPr>
            <a:spLocks noGrp="1"/>
          </p:cNvSpPr>
          <p:nvPr>
            <p:ph type="subTitle" idx="1"/>
          </p:nvPr>
        </p:nvSpPr>
        <p:spPr>
          <a:xfrm>
            <a:off x="643467" y="4670246"/>
            <a:ext cx="3685069" cy="914400"/>
          </a:xfrm>
        </p:spPr>
        <p:txBody>
          <a:bodyPr>
            <a:normAutofit/>
          </a:bodyPr>
          <a:lstStyle/>
          <a:p>
            <a:r>
              <a:rPr lang="en-US" dirty="0" err="1"/>
              <a:t>Valentyn</a:t>
            </a:r>
            <a:r>
              <a:rPr lang="en-US" dirty="0"/>
              <a:t> </a:t>
            </a:r>
            <a:r>
              <a:rPr lang="en-US" dirty="0" err="1"/>
              <a:t>Burenkov</a:t>
            </a:r>
            <a:endParaRPr lang="en-US" dirty="0"/>
          </a:p>
        </p:txBody>
      </p:sp>
      <p:sp>
        <p:nvSpPr>
          <p:cNvPr id="23" name="Rectangle 22">
            <a:extLst>
              <a:ext uri="{FF2B5EF4-FFF2-40B4-BE49-F238E27FC236}">
                <a16:creationId xmlns:a16="http://schemas.microsoft.com/office/drawing/2014/main" id="{2BF879CD-ED15-450F-B829-699C694D2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Application feature engineering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69268" y="864107"/>
            <a:ext cx="7315200" cy="5687163"/>
          </a:xfrm>
        </p:spPr>
        <p:txBody>
          <a:bodyPr/>
          <a:lstStyle/>
          <a:p>
            <a:pPr marL="0" indent="0">
              <a:buNone/>
            </a:pPr>
            <a:endParaRPr lang="en-US" b="1"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Total applications: 776 </a:t>
            </a:r>
          </a:p>
          <a:p>
            <a:pPr marL="0" indent="0">
              <a:buNone/>
            </a:pPr>
            <a:r>
              <a:rPr lang="en-US" sz="2000" dirty="0"/>
              <a:t>Total features taken to final mode: 9</a:t>
            </a:r>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0462A6B7-F08A-95E7-9327-2721C05ACD16}"/>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dirty="0"/>
              <a:t>Add the following information for every user for every application</a:t>
            </a:r>
          </a:p>
        </p:txBody>
      </p:sp>
      <p:pic>
        <p:nvPicPr>
          <p:cNvPr id="15" name="Picture 14">
            <a:extLst>
              <a:ext uri="{FF2B5EF4-FFF2-40B4-BE49-F238E27FC236}">
                <a16:creationId xmlns:a16="http://schemas.microsoft.com/office/drawing/2014/main" id="{C4EB5725-E85B-E8B6-D6CA-9AE05C58ED10}"/>
              </a:ext>
            </a:extLst>
          </p:cNvPr>
          <p:cNvPicPr>
            <a:picLocks noChangeAspect="1"/>
          </p:cNvPicPr>
          <p:nvPr/>
        </p:nvPicPr>
        <p:blipFill>
          <a:blip r:embed="rId4"/>
          <a:stretch>
            <a:fillRect/>
          </a:stretch>
        </p:blipFill>
        <p:spPr>
          <a:xfrm>
            <a:off x="4144511" y="1809524"/>
            <a:ext cx="7039957" cy="3238952"/>
          </a:xfrm>
          <a:prstGeom prst="rect">
            <a:avLst/>
          </a:prstGeom>
        </p:spPr>
      </p:pic>
    </p:spTree>
    <p:extLst>
      <p:ext uri="{BB962C8B-B14F-4D97-AF65-F5344CB8AC3E}">
        <p14:creationId xmlns:p14="http://schemas.microsoft.com/office/powerpoint/2010/main" val="2364483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Final feature set has</a:t>
            </a:r>
            <a:br>
              <a:rPr lang="en-US" dirty="0"/>
            </a:br>
            <a:r>
              <a:rPr lang="en-US" b="1" dirty="0"/>
              <a:t>32</a:t>
            </a:r>
            <a:r>
              <a:rPr lang="en-US" dirty="0"/>
              <a:t> features</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716868" y="814086"/>
            <a:ext cx="7315200" cy="5323061"/>
          </a:xfrm>
        </p:spPr>
        <p:txBody>
          <a:bodyPr/>
          <a:lstStyle/>
          <a:p>
            <a:pPr marL="0" indent="0">
              <a:buNone/>
            </a:pPr>
            <a:endParaRPr lang="en-US" b="1"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0462A6B7-F08A-95E7-9327-2721C05ACD16}"/>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pic>
        <p:nvPicPr>
          <p:cNvPr id="7170" name="Picture 2">
            <a:extLst>
              <a:ext uri="{FF2B5EF4-FFF2-40B4-BE49-F238E27FC236}">
                <a16:creationId xmlns:a16="http://schemas.microsoft.com/office/drawing/2014/main" id="{92FFB550-50ED-9734-30D1-7666F542FB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4696" y="356936"/>
            <a:ext cx="6809772" cy="6237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91890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Metrics</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716868" y="814086"/>
            <a:ext cx="7315200" cy="5323061"/>
          </a:xfrm>
        </p:spPr>
        <p:txBody>
          <a:bodyPr/>
          <a:lstStyle/>
          <a:p>
            <a:pPr marL="0" indent="0">
              <a:buNone/>
            </a:pPr>
            <a:endParaRPr lang="en-US" b="1"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pic>
        <p:nvPicPr>
          <p:cNvPr id="8194" name="Picture 2">
            <a:extLst>
              <a:ext uri="{FF2B5EF4-FFF2-40B4-BE49-F238E27FC236}">
                <a16:creationId xmlns:a16="http://schemas.microsoft.com/office/drawing/2014/main" id="{895C1E81-5E34-09AB-E63C-C784214947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8286" y="877171"/>
            <a:ext cx="3945236" cy="3005894"/>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328385F2-DA08-9E31-0389-F1B1C81F831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75922" y="877171"/>
            <a:ext cx="3865746" cy="2945330"/>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6">
            <a:extLst>
              <a:ext uri="{FF2B5EF4-FFF2-40B4-BE49-F238E27FC236}">
                <a16:creationId xmlns:a16="http://schemas.microsoft.com/office/drawing/2014/main" id="{11E88BF9-FD6B-E1E7-5D64-DE1B82DEF774}"/>
              </a:ext>
            </a:extLst>
          </p:cNvPr>
          <p:cNvSpPr txBox="1">
            <a:spLocks/>
          </p:cNvSpPr>
          <p:nvPr/>
        </p:nvSpPr>
        <p:spPr>
          <a:xfrm>
            <a:off x="7831668" y="4116864"/>
            <a:ext cx="3754254" cy="344925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1800" b="1" i="0" dirty="0">
                <a:solidFill>
                  <a:srgbClr val="000000"/>
                </a:solidFill>
                <a:effectLst/>
                <a:latin typeface="Roboto" panose="02000000000000000000" pitchFamily="2" charset="0"/>
              </a:rPr>
              <a:t>Precision-Recall (PR) </a:t>
            </a:r>
            <a:r>
              <a:rPr lang="en-US" sz="1800" b="0" i="0" dirty="0">
                <a:solidFill>
                  <a:srgbClr val="000000"/>
                </a:solidFill>
                <a:effectLst/>
                <a:latin typeface="Roboto" panose="02000000000000000000" pitchFamily="2" charset="0"/>
              </a:rPr>
              <a:t>curve is specifically tailored for the detection of rare events and is the metric that should be used when the positive class is of more interest than the negative one</a:t>
            </a:r>
            <a:endParaRPr lang="en-US" sz="1800" dirty="0"/>
          </a:p>
        </p:txBody>
      </p:sp>
      <p:sp>
        <p:nvSpPr>
          <p:cNvPr id="10" name="Content Placeholder 6">
            <a:extLst>
              <a:ext uri="{FF2B5EF4-FFF2-40B4-BE49-F238E27FC236}">
                <a16:creationId xmlns:a16="http://schemas.microsoft.com/office/drawing/2014/main" id="{634D4172-3CE6-9D70-4F53-DB25702DF2A4}"/>
              </a:ext>
            </a:extLst>
          </p:cNvPr>
          <p:cNvSpPr txBox="1">
            <a:spLocks/>
          </p:cNvSpPr>
          <p:nvPr/>
        </p:nvSpPr>
        <p:spPr>
          <a:xfrm>
            <a:off x="4021668" y="4152792"/>
            <a:ext cx="3754254" cy="344925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1800" b="1" i="0" dirty="0">
                <a:solidFill>
                  <a:srgbClr val="000000"/>
                </a:solidFill>
                <a:effectLst/>
                <a:latin typeface="Roboto" panose="02000000000000000000" pitchFamily="2" charset="0"/>
              </a:rPr>
              <a:t>ROC</a:t>
            </a:r>
            <a:r>
              <a:rPr lang="en-US" sz="1800" b="0" i="0" dirty="0">
                <a:solidFill>
                  <a:srgbClr val="000000"/>
                </a:solidFill>
                <a:effectLst/>
                <a:latin typeface="Roboto" panose="02000000000000000000" pitchFamily="2" charset="0"/>
              </a:rPr>
              <a:t> curve answers the question of how well the model performs with no knowledge of the class imbalance, whilst the PR curve uses our estimated class imbalance baseline to inform us of how well our model performs, given the specific imbalance we provided it.</a:t>
            </a:r>
            <a:endParaRPr lang="en-US" sz="1800" dirty="0"/>
          </a:p>
        </p:txBody>
      </p:sp>
    </p:spTree>
    <p:extLst>
      <p:ext uri="{BB962C8B-B14F-4D97-AF65-F5344CB8AC3E}">
        <p14:creationId xmlns:p14="http://schemas.microsoft.com/office/powerpoint/2010/main" val="1730934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Probability</a:t>
            </a:r>
            <a:br>
              <a:rPr lang="en-US" dirty="0"/>
            </a:br>
            <a:r>
              <a:rPr lang="en-US" dirty="0"/>
              <a:t>distribution</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dirty="0"/>
              <a:t>Y==1 mean churned </a:t>
            </a:r>
            <a:r>
              <a:rPr lang="en-US" sz="2400" dirty="0" err="1"/>
              <a:t>abonents</a:t>
            </a:r>
            <a:endParaRPr lang="en-US" sz="2400" dirty="0"/>
          </a:p>
          <a:p>
            <a:pPr marL="0" indent="0">
              <a:buNone/>
            </a:pPr>
            <a:r>
              <a:rPr lang="en-US" sz="2400" dirty="0"/>
              <a:t>Y==0 mean non-churned </a:t>
            </a:r>
            <a:r>
              <a:rPr lang="en-US" sz="2400" dirty="0" err="1"/>
              <a:t>abonents</a:t>
            </a:r>
            <a:endParaRPr lang="en-US" sz="2400" dirty="0"/>
          </a:p>
        </p:txBody>
      </p:sp>
      <p:pic>
        <p:nvPicPr>
          <p:cNvPr id="10242" name="Picture 2">
            <a:extLst>
              <a:ext uri="{FF2B5EF4-FFF2-40B4-BE49-F238E27FC236}">
                <a16:creationId xmlns:a16="http://schemas.microsoft.com/office/drawing/2014/main" id="{8705AE70-9E76-9119-6E52-BB7C852AFF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21630" y="2060448"/>
            <a:ext cx="7915275" cy="4076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0900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F1 based threshold selection</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69268" y="864108"/>
            <a:ext cx="7315200" cy="4397551"/>
          </a:xfrm>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7A2B8C1A-3D68-45E4-12C7-DAA31CBB10AD}"/>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endParaRPr lang="en-US" sz="2400" dirty="0"/>
          </a:p>
          <a:p>
            <a:endParaRPr lang="en-US" sz="2400" dirty="0"/>
          </a:p>
          <a:p>
            <a:endParaRPr lang="en-US" sz="2400" dirty="0"/>
          </a:p>
          <a:p>
            <a:endParaRPr lang="en-US" sz="2400" dirty="0"/>
          </a:p>
        </p:txBody>
      </p:sp>
      <p:sp>
        <p:nvSpPr>
          <p:cNvPr id="9" name="Content Placeholder 6">
            <a:extLst>
              <a:ext uri="{FF2B5EF4-FFF2-40B4-BE49-F238E27FC236}">
                <a16:creationId xmlns:a16="http://schemas.microsoft.com/office/drawing/2014/main" id="{5736A380-15F6-14B2-CD1F-FBBC135DB684}"/>
              </a:ext>
            </a:extLst>
          </p:cNvPr>
          <p:cNvSpPr txBox="1">
            <a:spLocks/>
          </p:cNvSpPr>
          <p:nvPr/>
        </p:nvSpPr>
        <p:spPr>
          <a:xfrm>
            <a:off x="3748430" y="5261659"/>
            <a:ext cx="7814679" cy="138477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pic>
        <p:nvPicPr>
          <p:cNvPr id="10" name="Picture 9">
            <a:extLst>
              <a:ext uri="{FF2B5EF4-FFF2-40B4-BE49-F238E27FC236}">
                <a16:creationId xmlns:a16="http://schemas.microsoft.com/office/drawing/2014/main" id="{F008ED45-087E-59C1-1A65-F78D7858994D}"/>
              </a:ext>
            </a:extLst>
          </p:cNvPr>
          <p:cNvPicPr>
            <a:picLocks noChangeAspect="1"/>
          </p:cNvPicPr>
          <p:nvPr/>
        </p:nvPicPr>
        <p:blipFill>
          <a:blip r:embed="rId4"/>
          <a:stretch>
            <a:fillRect/>
          </a:stretch>
        </p:blipFill>
        <p:spPr>
          <a:xfrm>
            <a:off x="5070623" y="606639"/>
            <a:ext cx="5064889" cy="5064889"/>
          </a:xfrm>
          <a:prstGeom prst="rect">
            <a:avLst/>
          </a:prstGeom>
        </p:spPr>
      </p:pic>
      <p:sp>
        <p:nvSpPr>
          <p:cNvPr id="11" name="Content Placeholder 6">
            <a:extLst>
              <a:ext uri="{FF2B5EF4-FFF2-40B4-BE49-F238E27FC236}">
                <a16:creationId xmlns:a16="http://schemas.microsoft.com/office/drawing/2014/main" id="{03D29CC2-2F93-DAA4-62EC-725B3EE51576}"/>
              </a:ext>
            </a:extLst>
          </p:cNvPr>
          <p:cNvSpPr txBox="1">
            <a:spLocks/>
          </p:cNvSpPr>
          <p:nvPr/>
        </p:nvSpPr>
        <p:spPr>
          <a:xfrm>
            <a:off x="3869268" y="5823928"/>
            <a:ext cx="7814679" cy="138477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dirty="0"/>
              <a:t>Threshold = 0.77 </a:t>
            </a:r>
          </a:p>
        </p:txBody>
      </p:sp>
    </p:spTree>
    <p:extLst>
      <p:ext uri="{BB962C8B-B14F-4D97-AF65-F5344CB8AC3E}">
        <p14:creationId xmlns:p14="http://schemas.microsoft.com/office/powerpoint/2010/main" val="2504566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Expenses based threshold</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69268" y="864108"/>
            <a:ext cx="7315200" cy="4397551"/>
          </a:xfrm>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7A2B8C1A-3D68-45E4-12C7-DAA31CBB10AD}"/>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endParaRPr lang="en-US" sz="2400" dirty="0"/>
          </a:p>
          <a:p>
            <a:endParaRPr lang="en-US" sz="2400" dirty="0"/>
          </a:p>
          <a:p>
            <a:endParaRPr lang="en-US" sz="2400" dirty="0"/>
          </a:p>
          <a:p>
            <a:endParaRPr lang="en-US" sz="2400" dirty="0"/>
          </a:p>
        </p:txBody>
      </p:sp>
      <p:sp>
        <p:nvSpPr>
          <p:cNvPr id="9" name="Content Placeholder 6">
            <a:extLst>
              <a:ext uri="{FF2B5EF4-FFF2-40B4-BE49-F238E27FC236}">
                <a16:creationId xmlns:a16="http://schemas.microsoft.com/office/drawing/2014/main" id="{5736A380-15F6-14B2-CD1F-FBBC135DB684}"/>
              </a:ext>
            </a:extLst>
          </p:cNvPr>
          <p:cNvSpPr txBox="1">
            <a:spLocks/>
          </p:cNvSpPr>
          <p:nvPr/>
        </p:nvSpPr>
        <p:spPr>
          <a:xfrm>
            <a:off x="3695728" y="4024462"/>
            <a:ext cx="7814679" cy="3117877"/>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dirty="0"/>
              <a:t>Expenses = TP* RETAIN + FP*RETAIN + FN*ADD_NEW</a:t>
            </a:r>
          </a:p>
          <a:p>
            <a:pPr marL="0" indent="0">
              <a:buNone/>
            </a:pPr>
            <a:r>
              <a:rPr lang="en-US" sz="2400" dirty="0"/>
              <a:t>Let’s assume that retain price is 50 UAH, add new </a:t>
            </a:r>
            <a:r>
              <a:rPr lang="en-US" sz="2400" dirty="0" err="1"/>
              <a:t>abonent</a:t>
            </a:r>
            <a:r>
              <a:rPr lang="en-US" sz="2400" dirty="0"/>
              <a:t> price (</a:t>
            </a:r>
            <a:r>
              <a:rPr lang="en-US" sz="2400"/>
              <a:t>including missed </a:t>
            </a:r>
            <a:r>
              <a:rPr lang="en-US" sz="2400" dirty="0"/>
              <a:t>income) is </a:t>
            </a:r>
            <a:r>
              <a:rPr lang="en-US" sz="2400"/>
              <a:t>4000 UAH</a:t>
            </a:r>
          </a:p>
          <a:p>
            <a:pPr marL="0" indent="0">
              <a:buNone/>
            </a:pPr>
            <a:endParaRPr lang="en-US" sz="2400" dirty="0"/>
          </a:p>
          <a:p>
            <a:pPr marL="0" indent="0">
              <a:buNone/>
            </a:pPr>
            <a:r>
              <a:rPr lang="en-US" sz="2400" dirty="0"/>
              <a:t>  </a:t>
            </a:r>
          </a:p>
        </p:txBody>
      </p:sp>
      <p:pic>
        <p:nvPicPr>
          <p:cNvPr id="9220" name="Picture 4">
            <a:extLst>
              <a:ext uri="{FF2B5EF4-FFF2-40B4-BE49-F238E27FC236}">
                <a16:creationId xmlns:a16="http://schemas.microsoft.com/office/drawing/2014/main" id="{F8E69A36-D091-86A1-DFD2-AF2C00DA7C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8169" y="508644"/>
            <a:ext cx="4008699" cy="3117877"/>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a:extLst>
              <a:ext uri="{FF2B5EF4-FFF2-40B4-BE49-F238E27FC236}">
                <a16:creationId xmlns:a16="http://schemas.microsoft.com/office/drawing/2014/main" id="{0D7CB8B0-8140-A765-428F-7A8F1B3A8E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12268" y="608300"/>
            <a:ext cx="3850841" cy="31686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47416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r>
              <a:rPr lang="en-US" dirty="0"/>
              <a:t>Model Aim</a:t>
            </a:r>
          </a:p>
        </p:txBody>
      </p:sp>
      <p:graphicFrame>
        <p:nvGraphicFramePr>
          <p:cNvPr id="5" name="Content Placeholder 2" descr="icon circle label list SmartArt&#10;">
            <a:extLst>
              <a:ext uri="{FF2B5EF4-FFF2-40B4-BE49-F238E27FC236}">
                <a16:creationId xmlns:a16="http://schemas.microsoft.com/office/drawing/2014/main" id="{E1EF02BC-E474-418D-9FE3-2442600B9FDF}"/>
              </a:ext>
            </a:extLst>
          </p:cNvPr>
          <p:cNvGraphicFramePr>
            <a:graphicFrameLocks noGrp="1"/>
          </p:cNvGraphicFramePr>
          <p:nvPr>
            <p:ph idx="1"/>
          </p:nvPr>
        </p:nvGraphicFramePr>
        <p:xfrm>
          <a:off x="3759896" y="885459"/>
          <a:ext cx="7728267" cy="50873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58425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Aim of the model</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nchor="t">
            <a:normAutofit/>
          </a:bodyPr>
          <a:lstStyle/>
          <a:p>
            <a:r>
              <a:rPr lang="en-US" sz="2800" b="1" dirty="0"/>
              <a:t> Business goal</a:t>
            </a:r>
          </a:p>
          <a:p>
            <a:pPr marL="0" indent="0">
              <a:buNone/>
            </a:pPr>
            <a:r>
              <a:rPr lang="en-US" sz="2800" dirty="0"/>
              <a:t>To retain clients before 2 month of their actual churn </a:t>
            </a:r>
            <a:r>
              <a:rPr lang="uk-UA" sz="2800" dirty="0"/>
              <a:t>(</a:t>
            </a:r>
            <a:r>
              <a:rPr lang="en-US" sz="2800" dirty="0"/>
              <a:t>no incoming events, no outgoing events, no paid events) </a:t>
            </a:r>
          </a:p>
          <a:p>
            <a:r>
              <a:rPr lang="en-US" sz="2800" b="1" dirty="0"/>
              <a:t>Task </a:t>
            </a:r>
          </a:p>
          <a:p>
            <a:pPr marL="0" indent="0">
              <a:buNone/>
            </a:pPr>
            <a:r>
              <a:rPr lang="en-US" sz="2800" dirty="0"/>
              <a:t>To detect clients that will churn in 2 month</a:t>
            </a:r>
          </a:p>
          <a:p>
            <a:r>
              <a:rPr lang="en-US" sz="2800" b="1" dirty="0"/>
              <a:t>Task type</a:t>
            </a:r>
          </a:p>
          <a:p>
            <a:pPr marL="0" indent="0">
              <a:buNone/>
            </a:pPr>
            <a:r>
              <a:rPr lang="en-US" sz="2800" dirty="0"/>
              <a:t>Binary classification</a:t>
            </a:r>
          </a:p>
          <a:p>
            <a:pPr marL="0" indent="0">
              <a:buNone/>
            </a:pPr>
            <a:endParaRPr lang="en-US" sz="1800" dirty="0"/>
          </a:p>
        </p:txBody>
      </p:sp>
    </p:spTree>
    <p:extLst>
      <p:ext uri="{BB962C8B-B14F-4D97-AF65-F5344CB8AC3E}">
        <p14:creationId xmlns:p14="http://schemas.microsoft.com/office/powerpoint/2010/main" val="4034271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Business</a:t>
            </a:r>
            <a:br>
              <a:rPr lang="en-US" dirty="0"/>
            </a:br>
            <a:r>
              <a:rPr lang="en-US" dirty="0"/>
              <a:t>understanding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nchor="t" anchorCtr="0"/>
          <a:lstStyle/>
          <a:p>
            <a:pPr marL="0" indent="0">
              <a:buNone/>
            </a:pPr>
            <a:r>
              <a:rPr lang="uk-UA" sz="2800" dirty="0"/>
              <a:t>1) </a:t>
            </a:r>
            <a:r>
              <a:rPr lang="en-US" sz="2800" dirty="0"/>
              <a:t>Enhanced understanding of the of the client’s future behavior</a:t>
            </a:r>
          </a:p>
          <a:p>
            <a:pPr marL="0" indent="0">
              <a:buNone/>
            </a:pPr>
            <a:r>
              <a:rPr lang="uk-UA" sz="2800" dirty="0"/>
              <a:t>2) </a:t>
            </a:r>
            <a:r>
              <a:rPr lang="en-US" sz="2800" dirty="0"/>
              <a:t>Marketing companies, intended to retain the client</a:t>
            </a:r>
            <a:endParaRPr lang="uk-UA" sz="2800" dirty="0"/>
          </a:p>
          <a:p>
            <a:pPr marL="0" indent="0">
              <a:buNone/>
            </a:pPr>
            <a:r>
              <a:rPr lang="uk-UA" sz="2800" dirty="0"/>
              <a:t>3) </a:t>
            </a:r>
            <a:r>
              <a:rPr lang="en-US" sz="2800" dirty="0"/>
              <a:t>Income prediction</a:t>
            </a:r>
            <a:endParaRPr lang="uk-UA" sz="2800"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0570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Input data understanding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57693" y="672883"/>
            <a:ext cx="7315200" cy="2314099"/>
          </a:xfrm>
        </p:spPr>
        <p:txBody>
          <a:bodyPr anchor="t">
            <a:normAutofit/>
          </a:bodyPr>
          <a:lstStyle/>
          <a:p>
            <a:pPr marL="0" indent="0">
              <a:buNone/>
            </a:pPr>
            <a:r>
              <a:rPr lang="en-US" sz="2800" b="1" dirty="0"/>
              <a:t>Input data description</a:t>
            </a:r>
          </a:p>
          <a:p>
            <a:pPr marL="0" indent="0">
              <a:buNone/>
            </a:pPr>
            <a:r>
              <a:rPr lang="en-US" dirty="0"/>
              <a:t>1) General information about </a:t>
            </a:r>
            <a:r>
              <a:rPr lang="en-US" dirty="0" err="1"/>
              <a:t>abonents</a:t>
            </a:r>
            <a:r>
              <a:rPr lang="en-US" dirty="0"/>
              <a:t> (300_000 rows, ~</a:t>
            </a:r>
            <a:r>
              <a:rPr lang="en-US" b="1" dirty="0"/>
              <a:t>800</a:t>
            </a:r>
            <a:r>
              <a:rPr lang="en-US" dirty="0"/>
              <a:t> characteristics)</a:t>
            </a:r>
          </a:p>
          <a:p>
            <a:pPr marL="0" indent="0">
              <a:buNone/>
            </a:pPr>
            <a:r>
              <a:rPr lang="uk-UA" dirty="0"/>
              <a:t>2) </a:t>
            </a:r>
            <a:r>
              <a:rPr lang="en-US" dirty="0"/>
              <a:t>Information about </a:t>
            </a:r>
            <a:r>
              <a:rPr lang="en-US" dirty="0" err="1"/>
              <a:t>abonents</a:t>
            </a:r>
            <a:r>
              <a:rPr lang="en-US" dirty="0"/>
              <a:t>’ calls</a:t>
            </a:r>
          </a:p>
          <a:p>
            <a:pPr marL="0" indent="0">
              <a:buNone/>
            </a:pPr>
            <a:r>
              <a:rPr lang="en-US" dirty="0"/>
              <a:t>3) Information about </a:t>
            </a:r>
            <a:r>
              <a:rPr lang="en-US" dirty="0" err="1"/>
              <a:t>abonents</a:t>
            </a:r>
            <a:r>
              <a:rPr lang="en-US" dirty="0"/>
              <a:t>’ application usage</a:t>
            </a:r>
          </a:p>
        </p:txBody>
      </p:sp>
      <p:pic>
        <p:nvPicPr>
          <p:cNvPr id="5" name="Picture 4">
            <a:extLst>
              <a:ext uri="{FF2B5EF4-FFF2-40B4-BE49-F238E27FC236}">
                <a16:creationId xmlns:a16="http://schemas.microsoft.com/office/drawing/2014/main" id="{A60E194D-9909-569F-B828-05D1307E15D5}"/>
              </a:ext>
            </a:extLst>
          </p:cNvPr>
          <p:cNvPicPr>
            <a:picLocks noChangeAspect="1"/>
          </p:cNvPicPr>
          <p:nvPr/>
        </p:nvPicPr>
        <p:blipFill>
          <a:blip r:embed="rId4"/>
          <a:stretch>
            <a:fillRect/>
          </a:stretch>
        </p:blipFill>
        <p:spPr>
          <a:xfrm>
            <a:off x="3724787" y="2758984"/>
            <a:ext cx="4742426" cy="4037897"/>
          </a:xfrm>
          <a:prstGeom prst="rect">
            <a:avLst/>
          </a:prstGeom>
        </p:spPr>
      </p:pic>
      <p:pic>
        <p:nvPicPr>
          <p:cNvPr id="8" name="Picture 7">
            <a:extLst>
              <a:ext uri="{FF2B5EF4-FFF2-40B4-BE49-F238E27FC236}">
                <a16:creationId xmlns:a16="http://schemas.microsoft.com/office/drawing/2014/main" id="{1219DD78-825A-3DBC-8435-FE74F9BEF83E}"/>
              </a:ext>
            </a:extLst>
          </p:cNvPr>
          <p:cNvPicPr>
            <a:picLocks noChangeAspect="1"/>
          </p:cNvPicPr>
          <p:nvPr/>
        </p:nvPicPr>
        <p:blipFill>
          <a:blip r:embed="rId5"/>
          <a:stretch>
            <a:fillRect/>
          </a:stretch>
        </p:blipFill>
        <p:spPr>
          <a:xfrm>
            <a:off x="8991599" y="2986982"/>
            <a:ext cx="1924319" cy="3581900"/>
          </a:xfrm>
          <a:prstGeom prst="rect">
            <a:avLst/>
          </a:prstGeom>
        </p:spPr>
      </p:pic>
    </p:spTree>
    <p:extLst>
      <p:ext uri="{BB962C8B-B14F-4D97-AF65-F5344CB8AC3E}">
        <p14:creationId xmlns:p14="http://schemas.microsoft.com/office/powerpoint/2010/main" val="943841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Algorithm</a:t>
            </a:r>
            <a:br>
              <a:rPr lang="en-US" dirty="0"/>
            </a:br>
            <a:r>
              <a:rPr lang="en-US" dirty="0"/>
              <a:t>selection</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4800" b="1" dirty="0" err="1"/>
              <a:t>LightGBM</a:t>
            </a:r>
            <a:endParaRPr lang="en-US" sz="4800" b="1" dirty="0"/>
          </a:p>
          <a:p>
            <a:r>
              <a:rPr lang="en-US" sz="2800" dirty="0"/>
              <a:t>Faster training speed and higher efficiency.</a:t>
            </a:r>
          </a:p>
          <a:p>
            <a:r>
              <a:rPr lang="en-US" sz="2800" dirty="0"/>
              <a:t>Lower memory usage.</a:t>
            </a:r>
          </a:p>
          <a:p>
            <a:r>
              <a:rPr lang="en-US" sz="2800" dirty="0"/>
              <a:t>Better accuracy.</a:t>
            </a:r>
          </a:p>
          <a:p>
            <a:r>
              <a:rPr lang="en-US" sz="2800" dirty="0"/>
              <a:t>Support of parallel, distributed, and GPU learning.</a:t>
            </a:r>
          </a:p>
          <a:p>
            <a:r>
              <a:rPr lang="en-US" sz="2800" dirty="0"/>
              <a:t>Capable of handling large-scale data.</a:t>
            </a:r>
          </a:p>
          <a:p>
            <a:pPr marL="0" indent="0">
              <a:buFont typeface="Wingdings 2" pitchFamily="18" charset="2"/>
              <a:buNone/>
            </a:pPr>
            <a:endParaRPr lang="en-US" sz="1800" dirty="0"/>
          </a:p>
        </p:txBody>
      </p:sp>
    </p:spTree>
    <p:extLst>
      <p:ext uri="{BB962C8B-B14F-4D97-AF65-F5344CB8AC3E}">
        <p14:creationId xmlns:p14="http://schemas.microsoft.com/office/powerpoint/2010/main" val="3117738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Dataset balance</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pic>
        <p:nvPicPr>
          <p:cNvPr id="5122" name="Picture 2">
            <a:extLst>
              <a:ext uri="{FF2B5EF4-FFF2-40B4-BE49-F238E27FC236}">
                <a16:creationId xmlns:a16="http://schemas.microsoft.com/office/drawing/2014/main" id="{D8E0252F-2765-FB79-941B-1233E9F26B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95514" y="1385918"/>
            <a:ext cx="6862708" cy="490363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6">
            <a:extLst>
              <a:ext uri="{FF2B5EF4-FFF2-40B4-BE49-F238E27FC236}">
                <a16:creationId xmlns:a16="http://schemas.microsoft.com/office/drawing/2014/main" id="{AE3E7D76-C6A6-BAB5-F108-E916E15F10EE}"/>
              </a:ext>
            </a:extLst>
          </p:cNvPr>
          <p:cNvSpPr txBox="1">
            <a:spLocks/>
          </p:cNvSpPr>
          <p:nvPr/>
        </p:nvSpPr>
        <p:spPr>
          <a:xfrm>
            <a:off x="9083075" y="884780"/>
            <a:ext cx="1141765" cy="864238"/>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b="1" dirty="0"/>
              <a:t>94%</a:t>
            </a:r>
          </a:p>
          <a:p>
            <a:endParaRPr lang="en-US" sz="2400" dirty="0"/>
          </a:p>
          <a:p>
            <a:endParaRPr lang="en-US" sz="2400" dirty="0"/>
          </a:p>
          <a:p>
            <a:endParaRPr lang="en-US" sz="2400" dirty="0"/>
          </a:p>
        </p:txBody>
      </p:sp>
      <p:sp>
        <p:nvSpPr>
          <p:cNvPr id="5" name="Content Placeholder 6">
            <a:extLst>
              <a:ext uri="{FF2B5EF4-FFF2-40B4-BE49-F238E27FC236}">
                <a16:creationId xmlns:a16="http://schemas.microsoft.com/office/drawing/2014/main" id="{243213F8-EB43-23CB-5C26-5C7A34A5CACD}"/>
              </a:ext>
            </a:extLst>
          </p:cNvPr>
          <p:cNvSpPr txBox="1">
            <a:spLocks/>
          </p:cNvSpPr>
          <p:nvPr/>
        </p:nvSpPr>
        <p:spPr>
          <a:xfrm>
            <a:off x="5922652" y="884780"/>
            <a:ext cx="1259440" cy="969229"/>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2400" b="1" dirty="0"/>
              <a:t>6%</a:t>
            </a:r>
          </a:p>
          <a:p>
            <a:endParaRPr lang="en-US" sz="2400" dirty="0"/>
          </a:p>
          <a:p>
            <a:endParaRPr lang="en-US" sz="2400" dirty="0"/>
          </a:p>
          <a:p>
            <a:endParaRPr lang="en-US" sz="2400" dirty="0"/>
          </a:p>
        </p:txBody>
      </p:sp>
    </p:spTree>
    <p:extLst>
      <p:ext uri="{BB962C8B-B14F-4D97-AF65-F5344CB8AC3E}">
        <p14:creationId xmlns:p14="http://schemas.microsoft.com/office/powerpoint/2010/main" val="4137174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Iterative</a:t>
            </a:r>
            <a:br>
              <a:rPr lang="en-US" dirty="0"/>
            </a:br>
            <a:r>
              <a:rPr lang="en-US" dirty="0"/>
              <a:t>feature</a:t>
            </a:r>
            <a:br>
              <a:rPr lang="en-US" dirty="0"/>
            </a:br>
            <a:r>
              <a:rPr lang="en-US" dirty="0"/>
              <a:t>selection flow chart</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2553" y="4757824"/>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pic>
        <p:nvPicPr>
          <p:cNvPr id="18" name="Picture 17">
            <a:extLst>
              <a:ext uri="{FF2B5EF4-FFF2-40B4-BE49-F238E27FC236}">
                <a16:creationId xmlns:a16="http://schemas.microsoft.com/office/drawing/2014/main" id="{8A1D1E6E-925D-800E-E3DC-A9DFA2FF9C30}"/>
              </a:ext>
            </a:extLst>
          </p:cNvPr>
          <p:cNvPicPr>
            <a:picLocks noChangeAspect="1"/>
          </p:cNvPicPr>
          <p:nvPr/>
        </p:nvPicPr>
        <p:blipFill>
          <a:blip r:embed="rId4"/>
          <a:stretch>
            <a:fillRect/>
          </a:stretch>
        </p:blipFill>
        <p:spPr>
          <a:xfrm>
            <a:off x="6356861" y="523422"/>
            <a:ext cx="4053068" cy="5802012"/>
          </a:xfrm>
          <a:prstGeom prst="rect">
            <a:avLst/>
          </a:prstGeom>
        </p:spPr>
      </p:pic>
    </p:spTree>
    <p:extLst>
      <p:ext uri="{BB962C8B-B14F-4D97-AF65-F5344CB8AC3E}">
        <p14:creationId xmlns:p14="http://schemas.microsoft.com/office/powerpoint/2010/main" val="261309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Number of features vs AUC</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9577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pic>
        <p:nvPicPr>
          <p:cNvPr id="1026" name="Picture 2">
            <a:extLst>
              <a:ext uri="{FF2B5EF4-FFF2-40B4-BE49-F238E27FC236}">
                <a16:creationId xmlns:a16="http://schemas.microsoft.com/office/drawing/2014/main" id="{4540157B-5062-CEC7-C0DD-39F753FBAD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1668" y="1188358"/>
            <a:ext cx="6598386" cy="4948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1430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Telephone</a:t>
            </a:r>
            <a:br>
              <a:rPr lang="en-US" dirty="0"/>
            </a:br>
            <a:r>
              <a:rPr lang="en-US" dirty="0"/>
              <a:t>feature </a:t>
            </a:r>
            <a:br>
              <a:rPr lang="en-US" dirty="0"/>
            </a:br>
            <a:r>
              <a:rPr lang="en-US" dirty="0"/>
              <a:t>engineering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7A2B8C1A-3D68-45E4-12C7-DAA31CBB10AD}"/>
              </a:ext>
            </a:extLst>
          </p:cNvPr>
          <p:cNvSpPr txBox="1">
            <a:spLocks/>
          </p:cNvSpPr>
          <p:nvPr/>
        </p:nvSpPr>
        <p:spPr>
          <a:xfrm>
            <a:off x="3869268" y="861282"/>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2400" dirty="0"/>
              <a:t>Check inbound calls from non-</a:t>
            </a:r>
            <a:r>
              <a:rPr lang="en-US" sz="2400" dirty="0" err="1"/>
              <a:t>vodafone</a:t>
            </a:r>
            <a:r>
              <a:rPr lang="en-US" sz="2400" dirty="0"/>
              <a:t> number in minutes</a:t>
            </a:r>
          </a:p>
          <a:p>
            <a:r>
              <a:rPr lang="en-US" sz="2400" dirty="0"/>
              <a:t>Check outbound calls to non-</a:t>
            </a:r>
            <a:r>
              <a:rPr lang="en-US" sz="2400" dirty="0" err="1"/>
              <a:t>vodafone</a:t>
            </a:r>
            <a:r>
              <a:rPr lang="en-US" sz="2400" dirty="0"/>
              <a:t> number in minutes</a:t>
            </a:r>
          </a:p>
          <a:p>
            <a:r>
              <a:rPr lang="en-US" sz="2400" dirty="0"/>
              <a:t>SMS from non-</a:t>
            </a:r>
            <a:r>
              <a:rPr lang="en-US" sz="2400" dirty="0" err="1"/>
              <a:t>vodafone</a:t>
            </a:r>
            <a:r>
              <a:rPr lang="en-US" sz="2400" dirty="0"/>
              <a:t> number count</a:t>
            </a:r>
          </a:p>
          <a:p>
            <a:r>
              <a:rPr lang="en-US" sz="2400" dirty="0"/>
              <a:t>SMS to non-</a:t>
            </a:r>
            <a:r>
              <a:rPr lang="en-US" sz="2400" dirty="0" err="1"/>
              <a:t>vodafone</a:t>
            </a:r>
            <a:r>
              <a:rPr lang="en-US" sz="2400" dirty="0"/>
              <a:t> number count</a:t>
            </a:r>
            <a:endParaRPr lang="uk-UA" sz="2400" dirty="0"/>
          </a:p>
          <a:p>
            <a:r>
              <a:rPr lang="en-US" sz="2400" dirty="0"/>
              <a:t>SMS to pawnshops, micro credit organizations</a:t>
            </a:r>
          </a:p>
          <a:p>
            <a:r>
              <a:rPr lang="en-US" sz="2400" dirty="0"/>
              <a:t>SMS from pawnshops, micro credit organizations</a:t>
            </a:r>
          </a:p>
          <a:p>
            <a:endParaRPr lang="en-US" sz="2400" dirty="0"/>
          </a:p>
          <a:p>
            <a:endParaRPr lang="en-US" sz="2400" dirty="0"/>
          </a:p>
          <a:p>
            <a:endParaRPr lang="en-US" sz="2400" dirty="0"/>
          </a:p>
          <a:p>
            <a:r>
              <a:rPr lang="en-US" sz="2400" dirty="0"/>
              <a:t>Total features taken to final mode: 0</a:t>
            </a:r>
          </a:p>
          <a:p>
            <a:endParaRPr lang="en-US" sz="2400" dirty="0"/>
          </a:p>
          <a:p>
            <a:endParaRPr lang="en-US" sz="2400" dirty="0"/>
          </a:p>
        </p:txBody>
      </p:sp>
    </p:spTree>
    <p:extLst>
      <p:ext uri="{BB962C8B-B14F-4D97-AF65-F5344CB8AC3E}">
        <p14:creationId xmlns:p14="http://schemas.microsoft.com/office/powerpoint/2010/main" val="3164237070"/>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2.xml><?xml version="1.0" encoding="utf-8"?>
<ds:datastoreItem xmlns:ds="http://schemas.openxmlformats.org/officeDocument/2006/customXml" ds:itemID="{D5A9C098-A058-4A59-AA77-E2402053F600}">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Frame design</Template>
  <TotalTime>1472</TotalTime>
  <Words>405</Words>
  <Application>Microsoft Office PowerPoint</Application>
  <PresentationFormat>Widescreen</PresentationFormat>
  <Paragraphs>96</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Corbel</vt:lpstr>
      <vt:lpstr>Roboto</vt:lpstr>
      <vt:lpstr>Wingdings 2</vt:lpstr>
      <vt:lpstr>Frame</vt:lpstr>
      <vt:lpstr>Abonents’ churn prediction</vt:lpstr>
      <vt:lpstr>Aim of the model</vt:lpstr>
      <vt:lpstr>Business understanding</vt:lpstr>
      <vt:lpstr>Input data understanding</vt:lpstr>
      <vt:lpstr>Algorithm selection</vt:lpstr>
      <vt:lpstr>Dataset balance</vt:lpstr>
      <vt:lpstr>Iterative feature selection flow chart</vt:lpstr>
      <vt:lpstr>Number of features vs AUC</vt:lpstr>
      <vt:lpstr>Telephone feature  engineering</vt:lpstr>
      <vt:lpstr>Application feature engineering</vt:lpstr>
      <vt:lpstr>Final feature set has 32 features</vt:lpstr>
      <vt:lpstr>Metrics</vt:lpstr>
      <vt:lpstr>Probability distribution</vt:lpstr>
      <vt:lpstr>F1 based threshold selection</vt:lpstr>
      <vt:lpstr>Expenses based threshold</vt:lpstr>
      <vt:lpstr>Model Aim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Churn prediction</dc:title>
  <dc:creator>vburenkov vburenkov</dc:creator>
  <cp:lastModifiedBy>vburenkov vburenkov</cp:lastModifiedBy>
  <cp:revision>129</cp:revision>
  <dcterms:created xsi:type="dcterms:W3CDTF">2023-07-18T21:29:06Z</dcterms:created>
  <dcterms:modified xsi:type="dcterms:W3CDTF">2023-07-20T08:05:41Z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